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61" r:id="rId6"/>
    <p:sldId id="263" r:id="rId7"/>
    <p:sldId id="262" r:id="rId8"/>
    <p:sldId id="264" r:id="rId9"/>
    <p:sldId id="259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27CC4-EF2B-47AA-A642-CCC0B6F8462A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57599-E6FB-4E10-9642-C0697EA139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27CC4-EF2B-47AA-A642-CCC0B6F8462A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57599-E6FB-4E10-9642-C0697EA139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27CC4-EF2B-47AA-A642-CCC0B6F8462A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57599-E6FB-4E10-9642-C0697EA139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27CC4-EF2B-47AA-A642-CCC0B6F8462A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57599-E6FB-4E10-9642-C0697EA139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27CC4-EF2B-47AA-A642-CCC0B6F8462A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57599-E6FB-4E10-9642-C0697EA139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27CC4-EF2B-47AA-A642-CCC0B6F8462A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57599-E6FB-4E10-9642-C0697EA139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27CC4-EF2B-47AA-A642-CCC0B6F8462A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57599-E6FB-4E10-9642-C0697EA139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27CC4-EF2B-47AA-A642-CCC0B6F8462A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57599-E6FB-4E10-9642-C0697EA139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27CC4-EF2B-47AA-A642-CCC0B6F8462A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4E57599-E6FB-4E10-9642-C0697EA1394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27CC4-EF2B-47AA-A642-CCC0B6F8462A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57599-E6FB-4E10-9642-C0697EA139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27CC4-EF2B-47AA-A642-CCC0B6F8462A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57599-E6FB-4E10-9642-C0697EA139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A27CC4-EF2B-47AA-A642-CCC0B6F8462A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4E57599-E6FB-4E10-9642-C0697EA1394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Решение задач по теме «Цилиндр»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sz="4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Геометрия 11 класс</a:t>
            </a:r>
            <a:endParaRPr lang="ru-RU" sz="4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85720" y="0"/>
            <a:ext cx="8429684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Математический диктант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1.Что представляет собой боковая  развертка цилиндра?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2.Как найти площадь боковой поверхности цилиндра?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3.Как найти площадь полной поверхности цилиндра? 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4.Чему равен радиус основания, если осевым сечением является квадрат площадью 25 см</a:t>
            </a:r>
            <a:r>
              <a:rPr lang="ru-RU" b="1" baseline="30000" dirty="0" smtClean="0">
                <a:latin typeface="Times New Roman" pitchFamily="18" charset="0"/>
                <a:cs typeface="Times New Roman" pitchFamily="18" charset="0"/>
              </a:rPr>
              <a:t>2 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5. Развёртка боковой поверхности цилиндра является квадратом, диагональ которого равна 10 см. Найдите площадь боковой поверхности цилиндра?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6. Сечение цилиндра плоскостью, параллельной его оси, есть квадрат. Эта плоскость отсекает от окружности основания дугу в 90°. Радиус цилиндра равен 4 см. Найти площадь сечения.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428625" y="714374"/>
            <a:ext cx="8229600" cy="2285997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Решение задач по теме «Цилиндр»  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по материалам ЕГЭ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357188" y="571500"/>
            <a:ext cx="8229600" cy="928688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Прототип задания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9</a:t>
            </a: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1714500"/>
            <a:ext cx="8358188" cy="1928814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 pitchFamily="18" charset="0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Прямоугольный параллелепипед описан около цилиндра, радиус основания и высота которого равны  Найдите объем параллелепипеда.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/>
              <a:t>    </a:t>
            </a:r>
            <a:endParaRPr lang="ru-RU" dirty="0"/>
          </a:p>
        </p:txBody>
      </p:sp>
      <p:sp>
        <p:nvSpPr>
          <p:cNvPr id="19460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0" y="6308725"/>
            <a:ext cx="2736850" cy="549275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>
                <a:solidFill>
                  <a:schemeClr val="hlink"/>
                </a:solidFill>
                <a:latin typeface="Georgia" pitchFamily="18" charset="0"/>
              </a:rPr>
              <a:t>Решение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3286116" y="4214818"/>
            <a:ext cx="5611842" cy="2455862"/>
          </a:xfrm>
          <a:prstGeom prst="wedgeRoundRectCallout">
            <a:avLst>
              <a:gd name="adj1" fmla="val -71060"/>
              <a:gd name="adj2" fmla="val 45319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dirty="0">
                <a:solidFill>
                  <a:srgbClr val="FFFFFF"/>
                </a:solidFill>
              </a:rPr>
              <a:t>Так как прямоугольный параллелепипед описан около цилиндра, то его основание – квадрат со стороной, равной диаметру  круга, являющегося основанием цилиндра.</a:t>
            </a:r>
          </a:p>
          <a:p>
            <a:pPr algn="ctr">
              <a:defRPr/>
            </a:pPr>
            <a:r>
              <a:rPr lang="en-US" dirty="0">
                <a:solidFill>
                  <a:srgbClr val="FFFFFF"/>
                </a:solidFill>
              </a:rPr>
              <a:t>V=</a:t>
            </a:r>
            <a:r>
              <a:rPr lang="en-US" dirty="0" err="1">
                <a:solidFill>
                  <a:srgbClr val="FFFFFF"/>
                </a:solidFill>
              </a:rPr>
              <a:t>a∙b∙c</a:t>
            </a:r>
            <a:r>
              <a:rPr lang="en-US" dirty="0">
                <a:solidFill>
                  <a:srgbClr val="FFFFFF"/>
                </a:solidFill>
              </a:rPr>
              <a:t>, a=b=2, c=1</a:t>
            </a:r>
          </a:p>
          <a:p>
            <a:pPr algn="ctr">
              <a:defRPr/>
            </a:pPr>
            <a:r>
              <a:rPr lang="en-US" dirty="0">
                <a:solidFill>
                  <a:srgbClr val="FFFFFF"/>
                </a:solidFill>
              </a:rPr>
              <a:t>V=2∙2∙1=4</a:t>
            </a:r>
          </a:p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Ответ:4.</a:t>
            </a:r>
          </a:p>
        </p:txBody>
      </p:sp>
      <p:pic>
        <p:nvPicPr>
          <p:cNvPr id="19464" name="Picture 8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57188" y="4000500"/>
            <a:ext cx="20478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357188" y="571500"/>
            <a:ext cx="8229600" cy="928688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Прототип задания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9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3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0" y="6308725"/>
            <a:ext cx="2736850" cy="549275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Georgia" pitchFamily="18" charset="0"/>
              </a:rPr>
              <a:t>Решение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3286116" y="4000504"/>
            <a:ext cx="5611842" cy="2857496"/>
          </a:xfrm>
          <a:prstGeom prst="wedgeRoundRectCallout">
            <a:avLst>
              <a:gd name="adj1" fmla="val -71060"/>
              <a:gd name="adj2" fmla="val 45319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/>
              <a:t>V</a:t>
            </a:r>
            <a:r>
              <a:rPr lang="ru-RU" sz="2800" baseline="-25000" dirty="0"/>
              <a:t>1</a:t>
            </a:r>
            <a:r>
              <a:rPr lang="en-US" sz="2800" dirty="0"/>
              <a:t>=</a:t>
            </a:r>
            <a:r>
              <a:rPr lang="el-GR" sz="2800" dirty="0"/>
              <a:t>π</a:t>
            </a:r>
            <a:r>
              <a:rPr lang="en-US" sz="2800" i="1" dirty="0"/>
              <a:t>r</a:t>
            </a:r>
            <a:r>
              <a:rPr lang="en-US" sz="2800" baseline="30000" dirty="0"/>
              <a:t>2</a:t>
            </a:r>
            <a:r>
              <a:rPr lang="en-US" sz="2800" i="1" dirty="0"/>
              <a:t>h</a:t>
            </a:r>
            <a:r>
              <a:rPr lang="ru-RU" sz="2800" i="1" dirty="0"/>
              <a:t>; </a:t>
            </a:r>
            <a:r>
              <a:rPr lang="en-US" sz="2800" b="1" i="1" dirty="0"/>
              <a:t>V</a:t>
            </a:r>
            <a:r>
              <a:rPr lang="en-US" sz="2800" baseline="-25000" dirty="0"/>
              <a:t>2</a:t>
            </a:r>
            <a:r>
              <a:rPr lang="en-US" sz="2800" i="1" dirty="0"/>
              <a:t>  = </a:t>
            </a:r>
            <a:r>
              <a:rPr lang="el-GR" sz="2800" dirty="0"/>
              <a:t>π</a:t>
            </a:r>
            <a:r>
              <a:rPr lang="en-US" sz="2800" dirty="0"/>
              <a:t>(2</a:t>
            </a:r>
            <a:r>
              <a:rPr lang="en-US" sz="2800" i="1" dirty="0"/>
              <a:t>r)</a:t>
            </a:r>
            <a:r>
              <a:rPr lang="en-US" sz="2800" baseline="30000" dirty="0"/>
              <a:t>2</a:t>
            </a:r>
            <a:r>
              <a:rPr lang="en-US" sz="2800" i="1" dirty="0"/>
              <a:t>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/>
              <a:t>V</a:t>
            </a:r>
            <a:r>
              <a:rPr lang="ru-RU" sz="2800" baseline="-25000" dirty="0"/>
              <a:t>1</a:t>
            </a:r>
            <a:r>
              <a:rPr lang="en-US" sz="2800" i="1" dirty="0"/>
              <a:t> =</a:t>
            </a:r>
            <a:r>
              <a:rPr lang="en-US" sz="2800" dirty="0"/>
              <a:t>V</a:t>
            </a:r>
            <a:r>
              <a:rPr lang="en-US" sz="2800" baseline="-25000" dirty="0"/>
              <a:t>2</a:t>
            </a:r>
            <a:r>
              <a:rPr lang="en-US" sz="2800" i="1" dirty="0"/>
              <a:t> </a:t>
            </a:r>
            <a:endParaRPr lang="en-US" sz="2800" baseline="-250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2800" dirty="0"/>
              <a:t>π </a:t>
            </a:r>
            <a:r>
              <a:rPr lang="en-US" sz="2800" i="1" dirty="0"/>
              <a:t>r</a:t>
            </a:r>
            <a:r>
              <a:rPr lang="en-US" sz="2800" baseline="30000" dirty="0"/>
              <a:t>2</a:t>
            </a:r>
            <a:r>
              <a:rPr lang="en-US" sz="2800" dirty="0"/>
              <a:t>16=</a:t>
            </a:r>
            <a:r>
              <a:rPr lang="el-GR" sz="2800" dirty="0"/>
              <a:t>π</a:t>
            </a:r>
            <a:r>
              <a:rPr lang="en-US" sz="2800" dirty="0"/>
              <a:t>(2</a:t>
            </a:r>
            <a:r>
              <a:rPr lang="en-US" sz="2800" i="1" dirty="0"/>
              <a:t>r)</a:t>
            </a:r>
            <a:r>
              <a:rPr lang="en-US" sz="2800" baseline="30000" dirty="0"/>
              <a:t>2</a:t>
            </a:r>
            <a:r>
              <a:rPr lang="en-US" sz="2800" i="1" dirty="0"/>
              <a:t>h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2800" dirty="0"/>
              <a:t>π </a:t>
            </a:r>
            <a:r>
              <a:rPr lang="en-US" sz="2800" i="1" dirty="0"/>
              <a:t>r</a:t>
            </a:r>
            <a:r>
              <a:rPr lang="en-US" sz="2800" baseline="30000" dirty="0"/>
              <a:t>2</a:t>
            </a:r>
            <a:r>
              <a:rPr lang="en-US" sz="2800" dirty="0"/>
              <a:t>16=</a:t>
            </a:r>
            <a:r>
              <a:rPr lang="el-GR" sz="2800" dirty="0"/>
              <a:t>π</a:t>
            </a:r>
            <a:r>
              <a:rPr lang="en-US" sz="2800" dirty="0"/>
              <a:t>4</a:t>
            </a:r>
            <a:r>
              <a:rPr lang="en-US" sz="2800" i="1" dirty="0"/>
              <a:t>r</a:t>
            </a:r>
            <a:r>
              <a:rPr lang="en-US" sz="2800" baseline="30000" dirty="0"/>
              <a:t>2</a:t>
            </a:r>
            <a:r>
              <a:rPr lang="en-US" sz="2800" i="1" dirty="0"/>
              <a:t>h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i="1" dirty="0"/>
              <a:t>h=4.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i="1" dirty="0">
                <a:solidFill>
                  <a:srgbClr val="C00000"/>
                </a:solidFill>
              </a:rPr>
              <a:t>Ответ: 4.</a:t>
            </a:r>
            <a:endParaRPr lang="en-US" sz="2800" i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</p:txBody>
      </p:sp>
      <p:sp>
        <p:nvSpPr>
          <p:cNvPr id="25607" name="TextBox 5"/>
          <p:cNvSpPr txBox="1">
            <a:spLocks noChangeArrowheads="1"/>
          </p:cNvSpPr>
          <p:nvPr/>
        </p:nvSpPr>
        <p:spPr bwMode="auto">
          <a:xfrm>
            <a:off x="500063" y="1714500"/>
            <a:ext cx="84296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цилиндрическом сосуде уровень жидкости достигает 16 см. На какой высоте будет находиться уровень жидкости, если ее перелить во второй сосуд, диаметр которого в 2 раза больше первого?</a:t>
            </a:r>
          </a:p>
        </p:txBody>
      </p:sp>
      <p:pic>
        <p:nvPicPr>
          <p:cNvPr id="25608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71500" y="3429000"/>
            <a:ext cx="2214563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285860"/>
            <a:ext cx="7143800" cy="1832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3857620" y="714356"/>
            <a:ext cx="13499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Задача №3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929058" y="3500438"/>
            <a:ext cx="18966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Задача №4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42976" y="3929066"/>
            <a:ext cx="7143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Длина окружности основания цилиндра равна 3.Площадь боковой поверхности равна 6.Найдите высоту цилиндра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000108"/>
            <a:ext cx="442595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3857628"/>
            <a:ext cx="4398963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6050" y="2214554"/>
            <a:ext cx="4425950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0892" y="2428868"/>
            <a:ext cx="1795463" cy="106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4270667" y="3244334"/>
            <a:ext cx="6026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1,175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000760" y="1714488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4199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29520" y="4786322"/>
            <a:ext cx="1374775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6858016" y="5857892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214810" y="428604"/>
            <a:ext cx="1351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Задача №5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1142984"/>
            <a:ext cx="2772686" cy="1643074"/>
          </a:xfrm>
          <a:prstGeom prst="rect">
            <a:avLst/>
          </a:prstGeom>
          <a:noFill/>
        </p:spPr>
      </p:pic>
      <p:pic>
        <p:nvPicPr>
          <p:cNvPr id="16385" name="Рисунок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5404739"/>
            <a:ext cx="2157418" cy="1453261"/>
          </a:xfrm>
          <a:prstGeom prst="rect">
            <a:avLst/>
          </a:prstGeom>
          <a:noFill/>
        </p:spPr>
      </p:pic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85720" y="0"/>
            <a:ext cx="235745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Задача №5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500034" y="714356"/>
            <a:ext cx="792961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Одна цилиндрическая кружка вдвое выше второй, зато вторая в полтора раза шире. Найдите отношение объема второй кружки к объему первой.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500034" y="3857628"/>
            <a:ext cx="8072495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Задача №7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Прямоугольный параллелепипед описан около цилиндра, радиус основания которого </a:t>
            </a: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равен 1. Объем параллелепипеда равен 8. Найдите высоту цилиндра.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0" y="4352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9" name="Рисунок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2928933"/>
            <a:ext cx="6929486" cy="150137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571472" y="2214554"/>
            <a:ext cx="12959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Задача №6</a:t>
            </a:r>
            <a:endParaRPr lang="ru-RU" sz="1600" dirty="0" smtClean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70051" y="857232"/>
            <a:ext cx="44038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Задания для самостоятельного решения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7224" y="1857364"/>
            <a:ext cx="70723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)Прямоугольный параллелепипед описан около цилиндра, радиус основания и высота которого равны 6. Найдите объем параллелепипеда.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71670" y="5857892"/>
            <a:ext cx="62151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Ответы: 1)864 ,      2)2,   3)5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28662" y="2857496"/>
            <a:ext cx="7143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2)В цилиндрическом сосуде уровень жидкости достигает 8 см. На какой высоте будет находиться уровень жидкости, если ее перелить во второй сосуд, диаметр которого в 2 раза больше первого?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3)В цилиндрическом сосуде уровень воды достигает 20 см. На какой высоте будет находиться уровень жидкости. Если ее перелить во второй цилиндрический сосуд, диаметр которого в 2 раза больше диаметра первого?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85720" y="0"/>
            <a:ext cx="8643998" cy="458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Домашнее задание.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Стр.130-132, гл. 1, п.59-60 , тестовые задания 1и 2 вариант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 теме «Цилиндр».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Рефлексия.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Возьмите смайлик соответствующий Вашему настроению  на конец урока и, уходя    прикрепите его на доске с магнитной основой.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5" name="Рисунок 1" descr="смайлл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123"/>
          <a:stretch>
            <a:fillRect/>
          </a:stretch>
        </p:blipFill>
        <p:spPr bwMode="auto">
          <a:xfrm>
            <a:off x="1571604" y="4500570"/>
            <a:ext cx="6082436" cy="15716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94</TotalTime>
  <Words>442</Words>
  <Application>Microsoft Office PowerPoint</Application>
  <PresentationFormat>Экран (4:3)</PresentationFormat>
  <Paragraphs>62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Решение задач по теме «Цилиндр»</vt:lpstr>
      <vt:lpstr>Слайд 2</vt:lpstr>
      <vt:lpstr>    Решение задач по теме «Цилиндр»   по материалам ЕГЭ</vt:lpstr>
      <vt:lpstr>Прототип задания B9</vt:lpstr>
      <vt:lpstr>Прототип задания B9</vt:lpstr>
      <vt:lpstr>Слайд 6</vt:lpstr>
      <vt:lpstr>Слайд 7</vt:lpstr>
      <vt:lpstr>Слайд 8</vt:lpstr>
      <vt:lpstr>Слайд 9</vt:lpstr>
      <vt:lpstr>Слайд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задач по теме «Цилиндр»</dc:title>
  <dc:creator>Admin</dc:creator>
  <cp:lastModifiedBy>Admin</cp:lastModifiedBy>
  <cp:revision>11</cp:revision>
  <dcterms:created xsi:type="dcterms:W3CDTF">2016-08-23T14:03:42Z</dcterms:created>
  <dcterms:modified xsi:type="dcterms:W3CDTF">2016-08-25T05:17:05Z</dcterms:modified>
</cp:coreProperties>
</file>